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80" r:id="rId2"/>
    <p:sldId id="257" r:id="rId3"/>
    <p:sldId id="266" r:id="rId4"/>
    <p:sldId id="260" r:id="rId5"/>
    <p:sldId id="270" r:id="rId6"/>
    <p:sldId id="273" r:id="rId7"/>
    <p:sldId id="274" r:id="rId8"/>
    <p:sldId id="279" r:id="rId9"/>
    <p:sldId id="278" r:id="rId10"/>
    <p:sldId id="277" r:id="rId11"/>
    <p:sldId id="281" r:id="rId12"/>
    <p:sldId id="27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5" autoAdjust="0"/>
    <p:restoredTop sz="94713" autoAdjust="0"/>
  </p:normalViewPr>
  <p:slideViewPr>
    <p:cSldViewPr snapToGrid="0">
      <p:cViewPr varScale="1">
        <p:scale>
          <a:sx n="106" d="100"/>
          <a:sy n="106" d="100"/>
        </p:scale>
        <p:origin x="564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EC673-8EB7-438E-B954-253A46A02159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69B0F6-3A42-4BAC-A707-66849427844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7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Заголовок 13"/>
          <p:cNvSpPr>
            <a:spLocks noGrp="1"/>
          </p:cNvSpPr>
          <p:nvPr>
            <p:ph type="ctrTitle"/>
          </p:nvPr>
        </p:nvSpPr>
        <p:spPr>
          <a:xfrm>
            <a:off x="1910080" y="359898"/>
            <a:ext cx="987552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22" name="Подзаголовок 21"/>
          <p:cNvSpPr>
            <a:spLocks noGrp="1"/>
          </p:cNvSpPr>
          <p:nvPr>
            <p:ph type="subTitle" idx="1"/>
          </p:nvPr>
        </p:nvSpPr>
        <p:spPr>
          <a:xfrm>
            <a:off x="1910080" y="1850064"/>
            <a:ext cx="987552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20" name="Нижний колонтитул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1228577" y="1413802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1542901" y="1345016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9144000" y="274640"/>
            <a:ext cx="2438400" cy="5851525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5240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043853" y="-54"/>
            <a:ext cx="9144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37856" y="2600325"/>
            <a:ext cx="85344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437856" y="1066800"/>
            <a:ext cx="85344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Прямоугольник 9"/>
          <p:cNvSpPr/>
          <p:nvPr/>
        </p:nvSpPr>
        <p:spPr bwMode="invGray">
          <a:xfrm>
            <a:off x="3048000" y="0"/>
            <a:ext cx="1016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896428" y="2814656"/>
            <a:ext cx="280416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Овал 8"/>
          <p:cNvSpPr/>
          <p:nvPr/>
        </p:nvSpPr>
        <p:spPr>
          <a:xfrm>
            <a:off x="3210752" y="2745870"/>
            <a:ext cx="85344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1414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034784" y="1524000"/>
            <a:ext cx="48768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5160336"/>
            <a:ext cx="109728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6217920" y="328278"/>
            <a:ext cx="536448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60960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217920" y="969336"/>
            <a:ext cx="536448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274320"/>
            <a:ext cx="9997440" cy="1143000"/>
          </a:xfrm>
        </p:spPr>
        <p:txBody>
          <a:bodyPr anchor="ctr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353312" y="0"/>
            <a:ext cx="10838688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16778"/>
            <a:ext cx="508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406964"/>
            <a:ext cx="508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609600" y="2133601"/>
            <a:ext cx="108712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49195" y="1066800"/>
            <a:ext cx="36576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16000" y="1066800"/>
            <a:ext cx="6096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17600" y="1143004"/>
            <a:ext cx="58928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9" name="Блок-схема: процесс 8"/>
          <p:cNvSpPr/>
          <p:nvPr/>
        </p:nvSpPr>
        <p:spPr>
          <a:xfrm rot="19468671">
            <a:off x="528967" y="954341"/>
            <a:ext cx="9144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Блок-схема: процесс 9"/>
          <p:cNvSpPr/>
          <p:nvPr/>
        </p:nvSpPr>
        <p:spPr>
          <a:xfrm rot="2103354" flipH="1">
            <a:off x="6671556" y="936786"/>
            <a:ext cx="865632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17600" y="4800600"/>
            <a:ext cx="58928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ирог 6"/>
          <p:cNvSpPr/>
          <p:nvPr/>
        </p:nvSpPr>
        <p:spPr>
          <a:xfrm>
            <a:off x="-1087902" y="-815922"/>
            <a:ext cx="2185183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Овал 7"/>
          <p:cNvSpPr/>
          <p:nvPr/>
        </p:nvSpPr>
        <p:spPr>
          <a:xfrm>
            <a:off x="225089" y="21103"/>
            <a:ext cx="2269588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Кольцо 10"/>
          <p:cNvSpPr/>
          <p:nvPr/>
        </p:nvSpPr>
        <p:spPr>
          <a:xfrm rot="2315675">
            <a:off x="243842" y="1055077"/>
            <a:ext cx="1500956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1350498" y="-54"/>
            <a:ext cx="10841503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914144" y="274638"/>
            <a:ext cx="999744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1914144" y="1447800"/>
            <a:ext cx="999744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4775200" y="6305550"/>
            <a:ext cx="28448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77B199EF-A378-49E4-94E8-B4CB2626595B}" type="datetimeFigureOut">
              <a:rPr lang="ru-RU" smtClean="0"/>
              <a:pPr/>
              <a:t>28.03.2023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7620000" y="6305550"/>
            <a:ext cx="38608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11484864" y="6305550"/>
            <a:ext cx="6096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F226ED1-A5C2-4297-815A-119CB168B1F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5" name="Прямоугольник 14"/>
          <p:cNvSpPr/>
          <p:nvPr/>
        </p:nvSpPr>
        <p:spPr bwMode="invGray">
          <a:xfrm>
            <a:off x="1353312" y="-54"/>
            <a:ext cx="97536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ilto:maksim70207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05F0A8-A5EA-4BAB-9AF3-4074ED23C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1807" y="1716391"/>
            <a:ext cx="10773624" cy="1605147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/>
              <a:t>ИЗГОТОВЛЕНИЕ И ИССЛЕДОВАНИЕ ИННОВАЦИОННОГО БЛОКА КОЛЕСА УНИВЕРСАЛЬНОЙ БЕСПИЛОТНОЙ ТРАНСПОРТНОЙ ПЛАТФОРМЫ</a:t>
            </a:r>
            <a:endParaRPr lang="ru-RU" sz="32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467C4A1-9660-415F-BB17-DA5F45DBA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3692" y="3812395"/>
            <a:ext cx="8151962" cy="2534434"/>
          </a:xfrm>
        </p:spPr>
        <p:txBody>
          <a:bodyPr>
            <a:noAutofit/>
          </a:bodyPr>
          <a:lstStyle/>
          <a:p>
            <a:pPr algn="r"/>
            <a:r>
              <a:rPr lang="ru-RU" sz="1800" dirty="0"/>
              <a:t>Автор: </a:t>
            </a:r>
            <a:r>
              <a:rPr lang="ru-RU" sz="1800" dirty="0" err="1" smtClean="0"/>
              <a:t>Сломчинский</a:t>
            </a:r>
            <a:r>
              <a:rPr lang="ru-RU" sz="1800" dirty="0" smtClean="0"/>
              <a:t> Максим Глебович</a:t>
            </a:r>
            <a:endParaRPr lang="ru-RU" sz="1800" dirty="0"/>
          </a:p>
          <a:p>
            <a:pPr algn="r"/>
            <a:r>
              <a:rPr lang="ru-RU" sz="1800" dirty="0" smtClean="0"/>
              <a:t>МОБУ </a:t>
            </a:r>
            <a:r>
              <a:rPr lang="ru-RU" sz="1800" dirty="0"/>
              <a:t>«СОШ «Центр образования «</a:t>
            </a:r>
            <a:r>
              <a:rPr lang="ru-RU" sz="1800" dirty="0" err="1"/>
              <a:t>Кудрово</a:t>
            </a:r>
            <a:r>
              <a:rPr lang="ru-RU" sz="1800" dirty="0"/>
              <a:t>», </a:t>
            </a:r>
            <a:r>
              <a:rPr lang="ru-RU" sz="1800" dirty="0" smtClean="0"/>
              <a:t>9 </a:t>
            </a:r>
            <a:r>
              <a:rPr lang="ru-RU" sz="1800" dirty="0"/>
              <a:t>класс </a:t>
            </a:r>
            <a:endParaRPr lang="ru-RU" sz="1800" dirty="0" smtClean="0"/>
          </a:p>
          <a:p>
            <a:pPr algn="r"/>
            <a:endParaRPr lang="ru-RU" sz="1800" dirty="0"/>
          </a:p>
          <a:p>
            <a:pPr algn="r"/>
            <a:r>
              <a:rPr lang="ru-RU" sz="1800" dirty="0"/>
              <a:t>Научный руководитель: Кадиев Сергей Магомедович,</a:t>
            </a:r>
          </a:p>
          <a:p>
            <a:pPr algn="r"/>
            <a:r>
              <a:rPr lang="ru-RU" sz="1800" dirty="0" smtClean="0"/>
              <a:t>руководитель </a:t>
            </a:r>
            <a:r>
              <a:rPr lang="ru-RU" sz="1800" dirty="0"/>
              <a:t>Детского инжинирингового </a:t>
            </a:r>
            <a:r>
              <a:rPr lang="ru-RU" sz="1800" dirty="0" smtClean="0"/>
              <a:t>центра,</a:t>
            </a:r>
            <a:r>
              <a:rPr lang="en-US" sz="1800" dirty="0" smtClean="0"/>
              <a:t> </a:t>
            </a:r>
            <a:endParaRPr lang="ru-RU" sz="1800" dirty="0" smtClean="0"/>
          </a:p>
          <a:p>
            <a:pPr algn="r"/>
            <a:r>
              <a:rPr lang="ru-RU" sz="1800" dirty="0" smtClean="0"/>
              <a:t>МОБУ «СОШ «Центр образования «</a:t>
            </a:r>
            <a:r>
              <a:rPr lang="ru-RU" sz="1800" dirty="0" err="1" smtClean="0"/>
              <a:t>Кудрово</a:t>
            </a:r>
            <a:r>
              <a:rPr lang="ru-RU" sz="1800" dirty="0" smtClean="0"/>
              <a:t>»</a:t>
            </a:r>
          </a:p>
          <a:p>
            <a:pPr algn="r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0AB2F-B21D-4539-9DF7-CA8BE8A47B28}"/>
              </a:ext>
            </a:extLst>
          </p:cNvPr>
          <p:cNvSpPr txBox="1"/>
          <p:nvPr/>
        </p:nvSpPr>
        <p:spPr>
          <a:xfrm>
            <a:off x="5422763" y="6146774"/>
            <a:ext cx="1980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271C">
                    <a:shade val="30000"/>
                    <a:satMod val="1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г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F271C">
                    <a:shade val="30000"/>
                    <a:satMod val="1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. </a:t>
            </a:r>
            <a:r>
              <a:rPr kumimoji="0" lang="ru-RU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F271C">
                    <a:shade val="30000"/>
                    <a:satMod val="1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Кудрово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4F271C">
                    <a:shade val="30000"/>
                    <a:satMod val="1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, </a:t>
            </a:r>
            <a:r>
              <a:rPr kumimoji="0" 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F271C">
                    <a:shade val="30000"/>
                    <a:satMod val="150000"/>
                  </a:srgbClr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2023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4F271C">
                  <a:shade val="30000"/>
                  <a:satMod val="150000"/>
                </a:srgbClr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9246" y="-219706"/>
            <a:ext cx="1864661" cy="257154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31" y="0"/>
            <a:ext cx="7825221" cy="13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8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136616"/>
            <a:ext cx="9997440" cy="81229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/>
              <a:t>Инновационный блок колеса и испытательный стенд</a:t>
            </a:r>
            <a:endParaRPr lang="ru-RU" sz="3600" dirty="0"/>
          </a:p>
        </p:txBody>
      </p:sp>
      <p:pic>
        <p:nvPicPr>
          <p:cNvPr id="3" name="WhatsApp Video 2022-05-26 at 09.54.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052799" y="1313549"/>
            <a:ext cx="9292276" cy="52597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2835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7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73467" y="145407"/>
            <a:ext cx="9997440" cy="909669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/>
              <a:t>Перспективы использования инновационного блока колеса</a:t>
            </a:r>
            <a:endParaRPr lang="ru-RU" sz="36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72835" y="0"/>
            <a:ext cx="1865538" cy="2572735"/>
          </a:xfrm>
          <a:prstGeom prst="rect">
            <a:avLst/>
          </a:prstGeom>
        </p:spPr>
      </p:pic>
      <p:pic>
        <p:nvPicPr>
          <p:cNvPr id="5" name="Рисунок 4" descr="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38653" y="1218804"/>
            <a:ext cx="5609493" cy="3400360"/>
          </a:xfrm>
          <a:prstGeom prst="rect">
            <a:avLst/>
          </a:prstGeom>
        </p:spPr>
      </p:pic>
      <p:pic>
        <p:nvPicPr>
          <p:cNvPr id="6" name="Рисунок 5" descr="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40514" y="1005935"/>
            <a:ext cx="4062278" cy="3530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1892" y="4484132"/>
            <a:ext cx="5073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Экспериментальный электромобиль </a:t>
            </a:r>
            <a:r>
              <a:rPr lang="ru-RU" sz="1600" b="1" dirty="0" smtClean="0"/>
              <a:t>«KudRover-2»</a:t>
            </a:r>
            <a:r>
              <a:rPr lang="ru-RU" sz="1600" b="1" dirty="0" smtClean="0">
                <a:solidFill>
                  <a:prstClr val="black"/>
                </a:solidFill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44963" y="4448961"/>
            <a:ext cx="3710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Структурная</a:t>
            </a:r>
            <a:r>
              <a:rPr kumimoji="0" lang="ru-RU" sz="1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 блок-схема</a:t>
            </a:r>
            <a:r>
              <a:rPr lang="ru-RU" sz="1600" dirty="0" smtClean="0"/>
              <a:t> </a:t>
            </a:r>
            <a:r>
              <a:rPr lang="ru-RU" sz="1600" b="1" dirty="0" smtClean="0">
                <a:latin typeface="+mj-lt"/>
              </a:rPr>
              <a:t>«KudRover-2»</a:t>
            </a:r>
            <a:r>
              <a:rPr kumimoji="0" lang="ru-RU" sz="1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 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714501" y="4989374"/>
            <a:ext cx="10155114" cy="1754326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ru-RU" dirty="0" smtClean="0"/>
              <a:t> Повышенная эксплуатационная безопасность (дублирование приводов поворота колеса)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Режим </a:t>
            </a:r>
            <a:r>
              <a:rPr lang="en-US" dirty="0" smtClean="0"/>
              <a:t>4WD (</a:t>
            </a:r>
            <a:r>
              <a:rPr lang="ru-RU" dirty="0" smtClean="0"/>
              <a:t>полный привод</a:t>
            </a:r>
            <a:r>
              <a:rPr lang="en-US" dirty="0" smtClean="0"/>
              <a:t>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</a:t>
            </a:r>
            <a:r>
              <a:rPr lang="ru-RU" dirty="0" smtClean="0"/>
              <a:t>Режим </a:t>
            </a:r>
            <a:r>
              <a:rPr lang="en-US" dirty="0" smtClean="0"/>
              <a:t>4WS</a:t>
            </a:r>
            <a:r>
              <a:rPr lang="ru-RU" dirty="0" smtClean="0"/>
              <a:t> (все колеса управляемые)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Уникальные маневры: поворот вокруг своей оси, перпендикулярное движение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Повороты колес за счет изменения угловой скорости </a:t>
            </a:r>
            <a:r>
              <a:rPr lang="ru-RU" dirty="0" err="1" smtClean="0"/>
              <a:t>мотор-колеса</a:t>
            </a:r>
            <a:r>
              <a:rPr lang="ru-RU" dirty="0" smtClean="0"/>
              <a:t>  </a:t>
            </a:r>
          </a:p>
          <a:p>
            <a:pPr>
              <a:buFont typeface="Arial" pitchFamily="34" charset="0"/>
              <a:buChar char="•"/>
            </a:pPr>
            <a:r>
              <a:rPr lang="ru-RU" dirty="0" smtClean="0"/>
              <a:t> Режим «</a:t>
            </a:r>
            <a:r>
              <a:rPr lang="ru-RU" dirty="0" err="1" smtClean="0"/>
              <a:t>беспилотник</a:t>
            </a:r>
            <a:r>
              <a:rPr lang="ru-RU" dirty="0" smtClean="0"/>
              <a:t>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997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702854" y="1671408"/>
            <a:ext cx="9997440" cy="1929049"/>
          </a:xfrm>
        </p:spPr>
        <p:txBody>
          <a:bodyPr>
            <a:normAutofit/>
          </a:bodyPr>
          <a:lstStyle/>
          <a:p>
            <a:pPr algn="ctr" defTabSz="912813"/>
            <a:r>
              <a:rPr lang="ru-RU" altLang="ru-RU" sz="4400" b="1" kern="0" dirty="0">
                <a:solidFill>
                  <a:schemeClr val="tx2"/>
                </a:solidFill>
                <a:latin typeface="Cambria" pitchFamily="18" charset="0"/>
              </a:rPr>
              <a:t>Спасибо за внимание</a:t>
            </a:r>
            <a:r>
              <a:rPr lang="ru-RU" altLang="ru-RU" sz="4400" b="1" kern="0" dirty="0" smtClean="0">
                <a:solidFill>
                  <a:schemeClr val="tx2"/>
                </a:solidFill>
                <a:latin typeface="Cambria" pitchFamily="18" charset="0"/>
              </a:rPr>
              <a:t>!</a:t>
            </a:r>
            <a:br>
              <a:rPr lang="ru-RU" altLang="ru-RU" sz="4400" b="1" kern="0" dirty="0" smtClean="0">
                <a:solidFill>
                  <a:schemeClr val="tx2"/>
                </a:solidFill>
                <a:latin typeface="Cambria" pitchFamily="18" charset="0"/>
              </a:rPr>
            </a:br>
            <a:r>
              <a:rPr lang="ru-RU" altLang="ru-RU" sz="4400" b="1" kern="0" dirty="0" smtClean="0">
                <a:solidFill>
                  <a:schemeClr val="tx2"/>
                </a:solidFill>
                <a:latin typeface="Cambria" pitchFamily="18" charset="0"/>
              </a:rPr>
              <a:t>Готов к сотрудничеству.</a:t>
            </a:r>
            <a:endParaRPr lang="ru-RU" altLang="ru-RU" sz="4400" b="1" kern="0" dirty="0">
              <a:solidFill>
                <a:schemeClr val="tx2"/>
              </a:solidFill>
              <a:latin typeface="Cambria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68707" y="4142113"/>
            <a:ext cx="7118493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dirty="0" err="1" smtClean="0">
                <a:latin typeface="Times New Roman" pitchFamily="18" charset="0"/>
                <a:cs typeface="Times New Roman" pitchFamily="18" charset="0"/>
              </a:rPr>
              <a:t>Сломчинский</a:t>
            </a:r>
            <a:r>
              <a:rPr lang="ru-RU" sz="4000" dirty="0" smtClean="0">
                <a:latin typeface="Times New Roman" pitchFamily="18" charset="0"/>
                <a:cs typeface="Times New Roman" pitchFamily="18" charset="0"/>
              </a:rPr>
              <a:t> Максим</a:t>
            </a:r>
          </a:p>
          <a:p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E-mail: 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  <a:hlinkClick r:id="rId2"/>
              </a:rPr>
              <a:t>maksim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  <a:hlinkClick r:id="rId2"/>
              </a:rPr>
              <a:t>70207@</a:t>
            </a:r>
            <a:r>
              <a:rPr lang="en-US" sz="3200" dirty="0" err="1" smtClean="0">
                <a:latin typeface="Times New Roman" pitchFamily="18" charset="0"/>
                <a:cs typeface="Times New Roman" pitchFamily="18" charset="0"/>
                <a:hlinkClick r:id="rId2"/>
              </a:rPr>
              <a:t>gmail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  <a:hlinkClick r:id="rId2"/>
              </a:rPr>
              <a:t>.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  <a:hlinkClick r:id="rId2"/>
              </a:rPr>
              <a:t>com</a:t>
            </a:r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ru-RU" sz="3200" dirty="0" smtClean="0">
                <a:latin typeface="Times New Roman" pitchFamily="18" charset="0"/>
                <a:cs typeface="Times New Roman" pitchFamily="18" charset="0"/>
              </a:rPr>
              <a:t>Тел. +7 965 770-92-31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81224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2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DAB914-41FB-4359-8BD4-CBE33F09D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067" y="225045"/>
            <a:ext cx="3688797" cy="476343"/>
          </a:xfrm>
        </p:spPr>
        <p:txBody>
          <a:bodyPr>
            <a:normAutofit fontScale="90000"/>
          </a:bodyPr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80187" y="927725"/>
            <a:ext cx="67062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    Перспективный универсальная транспортная платформа ближайшего будущего будет использовать в своей конструкции блоки </a:t>
            </a:r>
            <a:r>
              <a:rPr lang="ru-RU" dirty="0"/>
              <a:t>колес, в которых поворот </a:t>
            </a:r>
            <a:r>
              <a:rPr lang="ru-RU" dirty="0" smtClean="0"/>
              <a:t>тяговых мотор-колес </a:t>
            </a:r>
            <a:r>
              <a:rPr lang="ru-RU" dirty="0"/>
              <a:t>осуществляется электроприводом. </a:t>
            </a:r>
            <a:endParaRPr lang="ru-RU" dirty="0" smtClean="0"/>
          </a:p>
          <a:p>
            <a:pPr algn="just"/>
            <a:r>
              <a:rPr lang="ru-RU" dirty="0" smtClean="0"/>
              <a:t>    В современных серийных </a:t>
            </a:r>
            <a:r>
              <a:rPr lang="ru-RU" dirty="0"/>
              <a:t>электромобилях используются </a:t>
            </a:r>
            <a:r>
              <a:rPr lang="ru-RU" dirty="0" err="1"/>
              <a:t>механоузлы</a:t>
            </a:r>
            <a:r>
              <a:rPr lang="ru-RU" dirty="0"/>
              <a:t> поворота колес. Электропривод поворота колеса при всех очевидных преимуществах не спешат использовать в конструкции </a:t>
            </a:r>
            <a:r>
              <a:rPr lang="ru-RU" dirty="0" smtClean="0"/>
              <a:t>электромобиля, </a:t>
            </a:r>
            <a:r>
              <a:rPr lang="ru-RU" dirty="0"/>
              <a:t>в первую очередь из соображений эксплуатационной безопасности.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173847" y="66000"/>
            <a:ext cx="3523128" cy="30355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4144" y="3669789"/>
            <a:ext cx="4811988" cy="28386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4017" y="6493363"/>
            <a:ext cx="51188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Экспериментальная транспортная платформа</a:t>
            </a:r>
            <a:r>
              <a:rPr lang="en-US" sz="1600" b="1" dirty="0" smtClean="0"/>
              <a:t> NASA</a:t>
            </a:r>
            <a:r>
              <a:rPr lang="ru-RU" sz="1600" b="1" dirty="0" smtClean="0"/>
              <a:t> </a:t>
            </a:r>
            <a:endParaRPr lang="ru-RU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999035" y="3066387"/>
            <a:ext cx="3872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/>
              <a:t>Блок</a:t>
            </a:r>
            <a:r>
              <a:rPr lang="en-US" sz="1600" b="1" dirty="0"/>
              <a:t> </a:t>
            </a:r>
            <a:r>
              <a:rPr lang="en-US" sz="1600" b="1" dirty="0" err="1"/>
              <a:t>колеса</a:t>
            </a:r>
            <a:r>
              <a:rPr lang="en-US" sz="1600" b="1" dirty="0"/>
              <a:t> </a:t>
            </a:r>
            <a:r>
              <a:rPr lang="en-US" sz="1600" b="1" dirty="0" err="1"/>
              <a:t>фирмы</a:t>
            </a:r>
            <a:r>
              <a:rPr lang="en-US" sz="1600" b="1" dirty="0"/>
              <a:t> «Protean Electric Automotive Technology»</a:t>
            </a:r>
            <a:endParaRPr lang="ru-RU" sz="16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032991" y="6482272"/>
            <a:ext cx="4947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Экспериментальный электромобиль </a:t>
            </a:r>
            <a:r>
              <a:rPr lang="en-US" sz="1600" b="1" dirty="0"/>
              <a:t>«KudRover-1»</a:t>
            </a:r>
            <a:endParaRPr lang="ru-RU" sz="16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44919" y="3645140"/>
            <a:ext cx="4516776" cy="28527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89613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4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10637" y="509156"/>
            <a:ext cx="10427841" cy="5925200"/>
          </a:xfrm>
        </p:spPr>
        <p:txBody>
          <a:bodyPr>
            <a:normAutofit/>
          </a:bodyPr>
          <a:lstStyle/>
          <a:p>
            <a:r>
              <a:rPr lang="ru-RU" sz="2400" b="1" u="sng" dirty="0">
                <a:solidFill>
                  <a:srgbClr val="FF0000"/>
                </a:solidFill>
              </a:rPr>
              <a:t>Цель:</a:t>
            </a:r>
            <a:r>
              <a:rPr lang="ru-RU" sz="2400" dirty="0"/>
              <a:t> </a:t>
            </a:r>
          </a:p>
          <a:p>
            <a:pPr lvl="1" algn="just"/>
            <a:r>
              <a:rPr lang="ru-RU" sz="2000" dirty="0" smtClean="0"/>
              <a:t>Разработка и изготовление блока </a:t>
            </a:r>
            <a:r>
              <a:rPr lang="ru-RU" sz="2000" dirty="0"/>
              <a:t>колеса с дублированным электроприводом поворота колеса, </a:t>
            </a:r>
            <a:r>
              <a:rPr lang="ru-RU" sz="2000" dirty="0" smtClean="0"/>
              <a:t>обладающего </a:t>
            </a:r>
            <a:r>
              <a:rPr lang="ru-RU" sz="2000" dirty="0"/>
              <a:t>повышенной эксплуатационной </a:t>
            </a:r>
            <a:r>
              <a:rPr lang="ru-RU" sz="2000" dirty="0" smtClean="0"/>
              <a:t>безопасность в соответствии с инновационным решением, на которое получен патент РФ на изобретение №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2764857</a:t>
            </a:r>
            <a:r>
              <a:rPr lang="ru-RU" sz="2000" dirty="0" smtClean="0"/>
              <a:t>.</a:t>
            </a:r>
          </a:p>
          <a:p>
            <a:pPr lvl="1" algn="just"/>
            <a:endParaRPr lang="ru-RU" sz="2000" dirty="0"/>
          </a:p>
          <a:p>
            <a:pPr algn="just"/>
            <a:r>
              <a:rPr lang="ru-RU" sz="2400" b="1" u="sng" dirty="0">
                <a:solidFill>
                  <a:srgbClr val="FF0000"/>
                </a:solidFill>
              </a:rPr>
              <a:t>Задачи:</a:t>
            </a:r>
            <a:r>
              <a:rPr lang="ru-RU" sz="2400" dirty="0"/>
              <a:t> 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ru-RU" sz="2000" dirty="0"/>
              <a:t>Проанализировать текущее состояние проблемы использования блоков колес, использующих электроприводы поворота</a:t>
            </a:r>
            <a:r>
              <a:rPr lang="ru-RU" sz="2000" dirty="0" smtClean="0"/>
              <a:t>.</a:t>
            </a:r>
          </a:p>
          <a:p>
            <a:pPr marL="859536" lvl="1" indent="-457200" algn="just">
              <a:buFont typeface="+mj-lt"/>
              <a:buAutoNum type="arabicPeriod"/>
            </a:pPr>
            <a:r>
              <a:rPr lang="ru-RU" sz="2000" dirty="0">
                <a:latin typeface="+mj-lt"/>
                <a:ea typeface="Times New Roman" panose="02020603050405020304" pitchFamily="18" charset="0"/>
              </a:rPr>
              <a:t>Разработать и изготовить инновационный опытно-экспериментальный образец инновационного блока колеса с дублированием функции поворота колеса</a:t>
            </a:r>
            <a:r>
              <a:rPr lang="ru-RU" sz="2000" dirty="0" smtClean="0">
                <a:latin typeface="+mj-lt"/>
                <a:ea typeface="Times New Roman" panose="02020603050405020304" pitchFamily="18" charset="0"/>
              </a:rPr>
              <a:t>.</a:t>
            </a:r>
            <a:endParaRPr lang="ru-RU" sz="2000" dirty="0" smtClean="0">
              <a:latin typeface="+mj-lt"/>
            </a:endParaRPr>
          </a:p>
          <a:p>
            <a:pPr marL="859536" lvl="1" indent="-457200" algn="just">
              <a:buFont typeface="+mj-lt"/>
              <a:buAutoNum type="arabicPeriod"/>
            </a:pPr>
            <a:r>
              <a:rPr lang="ru-RU" sz="2000" dirty="0"/>
              <a:t>Разработать и изготовить испытательный стенд для исследования эксплуатационных характеристик инновационного блока колеса.</a:t>
            </a:r>
            <a:endParaRPr lang="ru-RU" sz="2000" dirty="0" smtClean="0"/>
          </a:p>
          <a:p>
            <a:pPr marL="859536" lvl="1" indent="-457200" algn="just">
              <a:buFont typeface="+mj-lt"/>
              <a:buAutoNum type="arabicPeriod"/>
            </a:pPr>
            <a:r>
              <a:rPr lang="ru-RU" sz="2000" dirty="0"/>
              <a:t>Снять характеристики блока колеса и выработать рекомендации по созданию прототипа перспективного электромобиля «KudRover-2».</a:t>
            </a:r>
          </a:p>
          <a:p>
            <a:pPr lvl="1"/>
            <a:endParaRPr lang="ru-RU" sz="14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9613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8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B03B76-60AE-4C37-8BF2-9651FB450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260" y="147047"/>
            <a:ext cx="10325819" cy="1206624"/>
          </a:xfrm>
        </p:spPr>
        <p:txBody>
          <a:bodyPr>
            <a:noAutofit/>
          </a:bodyPr>
          <a:lstStyle/>
          <a:p>
            <a:pPr algn="ctr"/>
            <a:r>
              <a:rPr lang="ru-RU" sz="3400" dirty="0" smtClean="0"/>
              <a:t>Недостаток </a:t>
            </a:r>
            <a:r>
              <a:rPr lang="ru-RU" sz="3400" dirty="0"/>
              <a:t>существующих </a:t>
            </a:r>
            <a:r>
              <a:rPr lang="ru-RU" sz="3400" dirty="0" smtClean="0"/>
              <a:t>блоков колеса с электроприводом поворота</a:t>
            </a:r>
            <a:endParaRPr lang="ru-RU" sz="3400" dirty="0"/>
          </a:p>
        </p:txBody>
      </p:sp>
      <p:sp>
        <p:nvSpPr>
          <p:cNvPr id="3" name="TextBox 2"/>
          <p:cNvSpPr txBox="1"/>
          <p:nvPr/>
        </p:nvSpPr>
        <p:spPr>
          <a:xfrm>
            <a:off x="1751449" y="5056908"/>
            <a:ext cx="9997440" cy="15081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solidFill>
                  <a:srgbClr val="FF0000"/>
                </a:solidFill>
              </a:rPr>
              <a:t>Недостаточный уровень эксплуатационной безопасности:</a:t>
            </a:r>
            <a:r>
              <a:rPr lang="ru-RU" dirty="0" smtClean="0"/>
              <a:t> </a:t>
            </a:r>
          </a:p>
          <a:p>
            <a:pPr algn="just"/>
            <a:r>
              <a:rPr lang="ru-RU" dirty="0" smtClean="0"/>
              <a:t>Поворот </a:t>
            </a:r>
            <a:r>
              <a:rPr lang="ru-RU" dirty="0"/>
              <a:t>колеса осуществляется только одним электроприводом поворота колеса, и при его выходе из строя возможны катастрофические последствия, вероятность которых тем выше, чем выше скорость движения автомобиля. Это одна из </a:t>
            </a:r>
            <a:r>
              <a:rPr lang="ru-RU" dirty="0" smtClean="0"/>
              <a:t>главных причин</a:t>
            </a:r>
            <a:r>
              <a:rPr lang="ru-RU" dirty="0"/>
              <a:t>, сдерживающих использование блока колес с электроприводами в конструкции серийных электромобилей. </a:t>
            </a:r>
          </a:p>
        </p:txBody>
      </p:sp>
      <p:pic>
        <p:nvPicPr>
          <p:cNvPr id="6" name="Рисунок 5" descr="protean360_1024x536 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09943" y="1268128"/>
            <a:ext cx="6098875" cy="378878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8278" y="0"/>
            <a:ext cx="1865538" cy="2572735"/>
          </a:xfrm>
          <a:prstGeom prst="rect">
            <a:avLst/>
          </a:prstGeom>
        </p:spPr>
      </p:pic>
      <p:pic>
        <p:nvPicPr>
          <p:cNvPr id="7" name="Рисунок 6" descr="Патент 2764857 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4397" y="1353671"/>
            <a:ext cx="2439917" cy="33944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74189" y="4748122"/>
            <a:ext cx="403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 smtClean="0"/>
              <a:t>Патент РФ на изобретение №</a:t>
            </a:r>
            <a:r>
              <a:rPr lang="ru-RU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2764857</a:t>
            </a:r>
            <a:endParaRPr lang="ru-RU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3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850348" y="136415"/>
            <a:ext cx="999744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Технология </a:t>
            </a:r>
            <a:r>
              <a:rPr lang="ru-RU" dirty="0" smtClean="0"/>
              <a:t>инновационного способа поворота колеса</a:t>
            </a:r>
            <a:endParaRPr lang="ru-RU" dirty="0"/>
          </a:p>
        </p:txBody>
      </p:sp>
      <p:sp>
        <p:nvSpPr>
          <p:cNvPr id="16" name="TextBox 15"/>
          <p:cNvSpPr txBox="1"/>
          <p:nvPr/>
        </p:nvSpPr>
        <p:spPr>
          <a:xfrm>
            <a:off x="3479834" y="4487285"/>
            <a:ext cx="3021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Прямолинейное движение</a:t>
            </a:r>
            <a:endParaRPr lang="ru-RU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850348" y="5233675"/>
            <a:ext cx="10095575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/>
              <a:t>В </a:t>
            </a:r>
            <a:r>
              <a:rPr lang="ru-RU" b="1" dirty="0"/>
              <a:t>соответствии с принципом </a:t>
            </a:r>
            <a:r>
              <a:rPr lang="ru-RU" b="1" dirty="0" err="1" smtClean="0"/>
              <a:t>Аккермана</a:t>
            </a:r>
            <a:r>
              <a:rPr lang="ru-RU" b="1" dirty="0" smtClean="0"/>
              <a:t>, ускорив </a:t>
            </a:r>
            <a:r>
              <a:rPr lang="ru-RU" b="1" dirty="0"/>
              <a:t>движение правого </a:t>
            </a:r>
            <a:r>
              <a:rPr lang="ru-RU" b="1" dirty="0" smtClean="0"/>
              <a:t>мотор-колеса (увеличив </a:t>
            </a:r>
            <a:r>
              <a:rPr lang="ru-RU" b="1" dirty="0"/>
              <a:t>его угловую скорость Ꞷ на ∆Ꞷ</a:t>
            </a:r>
            <a:r>
              <a:rPr lang="ru-RU" b="1" dirty="0" smtClean="0"/>
              <a:t>1) </a:t>
            </a:r>
            <a:r>
              <a:rPr lang="ru-RU" b="1" dirty="0"/>
              <a:t>и </a:t>
            </a:r>
            <a:r>
              <a:rPr lang="ru-RU" b="1" dirty="0" smtClean="0"/>
              <a:t>замедлив </a:t>
            </a:r>
            <a:r>
              <a:rPr lang="ru-RU" b="1" dirty="0"/>
              <a:t>движение левого </a:t>
            </a:r>
            <a:r>
              <a:rPr lang="ru-RU" b="1" dirty="0" smtClean="0"/>
              <a:t>мотор-колеса (уменьшив </a:t>
            </a:r>
            <a:r>
              <a:rPr lang="ru-RU" b="1" dirty="0"/>
              <a:t>его угловую скорость Ꞷ на ∆Ꞷ</a:t>
            </a:r>
            <a:r>
              <a:rPr lang="ru-RU" b="1" dirty="0" smtClean="0"/>
              <a:t>2</a:t>
            </a:r>
            <a:r>
              <a:rPr lang="ru-RU" b="1" dirty="0"/>
              <a:t>) </a:t>
            </a:r>
            <a:r>
              <a:rPr lang="ru-RU" b="1" dirty="0" smtClean="0"/>
              <a:t>обеспечиваем устойчивое </a:t>
            </a:r>
            <a:r>
              <a:rPr lang="ru-RU" b="1" dirty="0"/>
              <a:t>без проскальзывания </a:t>
            </a:r>
            <a:r>
              <a:rPr lang="ru-RU" b="1" dirty="0" smtClean="0"/>
              <a:t>прохождение поворота влево транспортной платформы.</a:t>
            </a:r>
            <a:endParaRPr lang="ru-RU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077612" y="4487285"/>
            <a:ext cx="3218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/>
              <a:t>Поворот колеса за счет коррекции угловой скорости </a:t>
            </a:r>
            <a:endParaRPr lang="ru-RU" b="1" dirty="0"/>
          </a:p>
        </p:txBody>
      </p:sp>
      <p:pic>
        <p:nvPicPr>
          <p:cNvPr id="3" name="Объект 2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03297" y="1506097"/>
            <a:ext cx="8348631" cy="304456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72835" y="-6953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1652520" y="245281"/>
            <a:ext cx="9997440" cy="971124"/>
          </a:xfrm>
        </p:spPr>
        <p:txBody>
          <a:bodyPr>
            <a:normAutofit/>
          </a:bodyPr>
          <a:lstStyle/>
          <a:p>
            <a:pPr algn="ctr" defTabSz="912813"/>
            <a:r>
              <a:rPr lang="ru-RU" altLang="ru-RU" sz="4400" kern="0" dirty="0" smtClean="0">
                <a:solidFill>
                  <a:schemeClr val="tx2"/>
                </a:solidFill>
              </a:rPr>
              <a:t>Инновационный блок колеса</a:t>
            </a:r>
            <a:endParaRPr lang="ru-RU" altLang="ru-RU" sz="4400" kern="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15147" y="5932320"/>
            <a:ext cx="847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/>
              <a:t>Деталировка конструкции инновационного блока колёса.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17" y="1439365"/>
            <a:ext cx="7392713" cy="40815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16829" y="1296237"/>
            <a:ext cx="2868234" cy="214186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16829" y="3536940"/>
            <a:ext cx="2868234" cy="21604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78117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14144" y="132025"/>
            <a:ext cx="9997440" cy="807542"/>
          </a:xfrm>
        </p:spPr>
        <p:txBody>
          <a:bodyPr/>
          <a:lstStyle/>
          <a:p>
            <a:pPr algn="ctr"/>
            <a:r>
              <a:rPr lang="ru-RU" dirty="0" smtClean="0"/>
              <a:t>Испытательный стенд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1451295" y="5889584"/>
            <a:ext cx="10184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/>
              <a:t>Конструкция испытательного стенда для снятия эксплуатационных характеристик инновационного блока колеса</a:t>
            </a:r>
            <a:endParaRPr lang="ru-RU" sz="24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59017" y="1093017"/>
            <a:ext cx="7904187" cy="45359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58705" y="1110148"/>
            <a:ext cx="2917544" cy="20696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63204" y="3316100"/>
            <a:ext cx="2908545" cy="217659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98002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1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solidFill>
                  <a:srgbClr val="4F271C">
                    <a:satMod val="130000"/>
                  </a:srgbClr>
                </a:solidFill>
              </a:rPr>
              <a:t>Проектный продукт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905" y="1898003"/>
            <a:ext cx="3509024" cy="28278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4554" y="5055631"/>
            <a:ext cx="3407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Программный код управления электроприводами блока колеса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9623" y="5055631"/>
            <a:ext cx="2185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Опытный образец инновационного блока колеса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5489" y="1924632"/>
            <a:ext cx="2596515" cy="2807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3349" y="1931363"/>
            <a:ext cx="3629211" cy="2794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5228122" y="5055631"/>
            <a:ext cx="2349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 pitchFamily="34" charset="0"/>
                <a:ea typeface="+mn-ea"/>
                <a:cs typeface="+mn-cs"/>
              </a:rPr>
              <a:t>Испытательный стенд</a:t>
            </a:r>
            <a:endParaRPr kumimoji="0" lang="ru-RU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rbel" panose="020B0503020204020204" pitchFamily="34" charset="0"/>
              <a:ea typeface="+mn-ea"/>
              <a:cs typeface="+mn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06391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68073" y="274638"/>
            <a:ext cx="10443511" cy="97532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Практические результаты исследования  экспериментального блока колеса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31328" y="1438430"/>
            <a:ext cx="6497946" cy="5137227"/>
          </a:xfrm>
        </p:spPr>
        <p:txBody>
          <a:bodyPr>
            <a:normAutofit lnSpcReduction="10000"/>
          </a:bodyPr>
          <a:lstStyle/>
          <a:p>
            <a:r>
              <a:rPr lang="ru-RU" sz="2000" dirty="0" smtClean="0"/>
              <a:t>Исследование </a:t>
            </a:r>
            <a:r>
              <a:rPr lang="ru-RU" sz="2000" dirty="0"/>
              <a:t>подтвердило </a:t>
            </a:r>
            <a:r>
              <a:rPr lang="ru-RU" sz="2000" dirty="0" err="1"/>
              <a:t>воспроизводимость</a:t>
            </a:r>
            <a:r>
              <a:rPr lang="ru-RU" sz="2000" dirty="0"/>
              <a:t> и работоспособность заявленного в патенте на изобретение инновационного блока колеса</a:t>
            </a:r>
          </a:p>
          <a:p>
            <a:r>
              <a:rPr lang="ru-RU" sz="2000" dirty="0" smtClean="0"/>
              <a:t>Эффект </a:t>
            </a:r>
            <a:r>
              <a:rPr lang="ru-RU" sz="2000" dirty="0"/>
              <a:t>поворота колеса за счет изменения угловой скорости мотор-колеса работает как при расстоянии L = 50 мм., так и при L = 80 мм.</a:t>
            </a:r>
          </a:p>
          <a:p>
            <a:r>
              <a:rPr lang="ru-RU" sz="2000" dirty="0"/>
              <a:t>- Весовые нагрузки на блок колеса показали, что для L = 50 мм при нагрузке 50 кг. и для L = 80 мм при нагрузке 30 кг. наблюдается прогиб кронштейнов опорных подшипников. </a:t>
            </a:r>
            <a:r>
              <a:rPr lang="ru-RU" sz="2000" b="1" u="sng" dirty="0" smtClean="0"/>
              <a:t>Рекомендация</a:t>
            </a:r>
            <a:r>
              <a:rPr lang="ru-RU" sz="2000" b="1" u="sng" dirty="0"/>
              <a:t>:</a:t>
            </a:r>
            <a:r>
              <a:rPr lang="ru-RU" sz="2000" dirty="0"/>
              <a:t> при изготовлении «KudRover-2» взять L = 50 мм., вес прототипа не должен превышать 150 кг.</a:t>
            </a:r>
          </a:p>
          <a:p>
            <a:r>
              <a:rPr lang="ru-RU" sz="2000" dirty="0"/>
              <a:t>-  Параметры потребления по току под весовыми нагрузками в статике и </a:t>
            </a:r>
            <a:r>
              <a:rPr lang="ru-RU" sz="2000" dirty="0" smtClean="0"/>
              <a:t>динамике, </a:t>
            </a:r>
            <a:r>
              <a:rPr lang="ru-RU" sz="2000" dirty="0"/>
              <a:t>а также построенные по ним графики </a:t>
            </a:r>
            <a:r>
              <a:rPr lang="ru-RU" sz="2000" dirty="0" smtClean="0"/>
              <a:t>подтверждают </a:t>
            </a:r>
            <a:r>
              <a:rPr lang="ru-RU" sz="2000" dirty="0"/>
              <a:t>рекомендацию выбора L = 50 мм. при изготовлении прототипа перспективного электромобиля.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05270" y="1438430"/>
            <a:ext cx="3685563" cy="277084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05270" y="4083921"/>
            <a:ext cx="3685563" cy="27740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22208" y="0"/>
            <a:ext cx="1865538" cy="25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2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олнцестояние">
  <a:themeElements>
    <a:clrScheme name="Солнцестояние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Солнцестояние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7056</TotalTime>
  <Words>581</Words>
  <Application>Microsoft Office PowerPoint</Application>
  <PresentationFormat>Широкоэкранный</PresentationFormat>
  <Paragraphs>58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1" baseType="lpstr">
      <vt:lpstr>Arial</vt:lpstr>
      <vt:lpstr>Calibri</vt:lpstr>
      <vt:lpstr>Cambria</vt:lpstr>
      <vt:lpstr>Corbel</vt:lpstr>
      <vt:lpstr>Gill Sans MT</vt:lpstr>
      <vt:lpstr>Times New Roman</vt:lpstr>
      <vt:lpstr>Verdana</vt:lpstr>
      <vt:lpstr>Wingdings 2</vt:lpstr>
      <vt:lpstr>Солнцестояние</vt:lpstr>
      <vt:lpstr>ИЗГОТОВЛЕНИЕ И ИССЛЕДОВАНИЕ ИННОВАЦИОННОГО БЛОКА КОЛЕСА УНИВЕРСАЛЬНОЙ БЕСПИЛОТНОЙ ТРАНСПОРТНОЙ ПЛАТФОРМЫ</vt:lpstr>
      <vt:lpstr>Актуальность</vt:lpstr>
      <vt:lpstr>Презентация PowerPoint</vt:lpstr>
      <vt:lpstr>Недостаток существующих блоков колеса с электроприводом поворота</vt:lpstr>
      <vt:lpstr>Технология инновационного способа поворота колеса</vt:lpstr>
      <vt:lpstr>Инновационный блок колеса</vt:lpstr>
      <vt:lpstr>Испытательный стенд</vt:lpstr>
      <vt:lpstr>Проектный продукт</vt:lpstr>
      <vt:lpstr>Практические результаты исследования  экспериментального блока колеса</vt:lpstr>
      <vt:lpstr>Инновационный блок колеса и испытательный стенд</vt:lpstr>
      <vt:lpstr>Перспективы использования инновационного блока колеса</vt:lpstr>
      <vt:lpstr>Спасибо за внимание! Готов к сотрудничеству.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СПОСОБ МАКЕТИРОВАНИЯ КРУПНОГАБАРИТНЫХ ОБЪЕКТОВ, ПРЕВЫШАЮЩИХ РАЗМЕРЫ РАБОЧЕЙ ОБЛАСТИ 3D ПРИНТЕРА</dc:title>
  <dc:creator>Владислав</dc:creator>
  <cp:lastModifiedBy>User</cp:lastModifiedBy>
  <cp:revision>153</cp:revision>
  <dcterms:created xsi:type="dcterms:W3CDTF">2020-09-30T18:39:10Z</dcterms:created>
  <dcterms:modified xsi:type="dcterms:W3CDTF">2023-03-28T13:26:56Z</dcterms:modified>
</cp:coreProperties>
</file>